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8" r:id="rId10"/>
    <p:sldId id="269" r:id="rId11"/>
    <p:sldId id="270" r:id="rId12"/>
    <p:sldId id="277" r:id="rId13"/>
    <p:sldId id="272" r:id="rId14"/>
    <p:sldId id="278" r:id="rId15"/>
    <p:sldId id="280" r:id="rId16"/>
    <p:sldId id="276" r:id="rId17"/>
    <p:sldId id="279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34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28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19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17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2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057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71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9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18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77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95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rgbClr val="FF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F0B8-1F21-47F7-B2EC-26B9CF2115C8}" type="datetimeFigureOut">
              <a:rPr lang="zh-TW" altLang="en-US" smtClean="0"/>
              <a:t>2019/9/26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EA63-C9CC-4AD3-AA36-7BDEA76AB6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39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853883"/>
            <a:ext cx="9144000" cy="2387600"/>
          </a:xfrm>
        </p:spPr>
        <p:txBody>
          <a:bodyPr>
            <a:noAutofit/>
          </a:bodyPr>
          <a:lstStyle/>
          <a:p>
            <a:r>
              <a:rPr lang="en-US" altLang="zh-TW" sz="4500" dirty="0"/>
              <a:t>Supporting multiple patient monitoring </a:t>
            </a:r>
            <a:r>
              <a:rPr lang="en-US" altLang="zh-TW" sz="4500" dirty="0" smtClean="0"/>
              <a:t>with head-worn</a:t>
            </a:r>
            <a:r>
              <a:rPr lang="zh-TW" altLang="en-US" sz="4500" dirty="0" smtClean="0"/>
              <a:t> </a:t>
            </a:r>
            <a:r>
              <a:rPr lang="en-US" altLang="zh-TW" sz="4500" dirty="0" smtClean="0"/>
              <a:t>displays and</a:t>
            </a:r>
            <a:r>
              <a:rPr lang="zh-TW" altLang="en-US" sz="4500" dirty="0" smtClean="0"/>
              <a:t> </a:t>
            </a:r>
            <a:r>
              <a:rPr lang="en-US" altLang="zh-TW" sz="4500" dirty="0" err="1" smtClean="0"/>
              <a:t>spearcons</a:t>
            </a:r>
            <a:r>
              <a:rPr lang="en-US" altLang="zh-TW" sz="4500" dirty="0" smtClean="0"/>
              <a:t/>
            </a:r>
            <a:br>
              <a:rPr lang="en-US" altLang="zh-TW" sz="4500" dirty="0" smtClean="0"/>
            </a:br>
            <a:r>
              <a:rPr lang="zh-TW" altLang="zh-TW" sz="4500" b="1" dirty="0"/>
              <a:t>頭戴式顯示器和</a:t>
            </a:r>
            <a:r>
              <a:rPr lang="en-US" altLang="zh-TW" sz="4500" b="1" dirty="0" smtClean="0"/>
              <a:t>Spearcon</a:t>
            </a:r>
            <a:r>
              <a:rPr lang="zh-TW" altLang="en-US" sz="4500" b="1" dirty="0" smtClean="0"/>
              <a:t>對</a:t>
            </a:r>
            <a:r>
              <a:rPr lang="zh-TW" altLang="zh-TW" sz="4500" b="1" dirty="0" smtClean="0"/>
              <a:t>多</a:t>
            </a:r>
            <a:r>
              <a:rPr lang="zh-TW" altLang="zh-TW" sz="4500" b="1" dirty="0"/>
              <a:t>個患者監護</a:t>
            </a:r>
            <a:endParaRPr lang="zh-TW" altLang="en-US" sz="45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589590"/>
            <a:ext cx="9144000" cy="1655762"/>
          </a:xfrm>
        </p:spPr>
        <p:txBody>
          <a:bodyPr/>
          <a:lstStyle/>
          <a:p>
            <a:r>
              <a:rPr lang="en-US" altLang="zh-TW" dirty="0"/>
              <a:t>Sara </a:t>
            </a:r>
            <a:r>
              <a:rPr lang="en-US" altLang="zh-TW" dirty="0" err="1"/>
              <a:t>Kluebera</a:t>
            </a:r>
            <a:r>
              <a:rPr lang="en-US" altLang="zh-TW" dirty="0"/>
              <a:t>,∗, Erik </a:t>
            </a:r>
            <a:r>
              <a:rPr lang="en-US" altLang="zh-TW" dirty="0" err="1"/>
              <a:t>Wolfa</a:t>
            </a:r>
            <a:r>
              <a:rPr lang="en-US" altLang="zh-TW" dirty="0"/>
              <a:t>, Tobias </a:t>
            </a:r>
            <a:r>
              <a:rPr lang="en-US" altLang="zh-TW" dirty="0" err="1"/>
              <a:t>Grundgeigera</a:t>
            </a:r>
            <a:r>
              <a:rPr lang="en-US" altLang="zh-TW" dirty="0"/>
              <a:t>, Birgit </a:t>
            </a:r>
            <a:r>
              <a:rPr lang="en-US" altLang="zh-TW" dirty="0" err="1"/>
              <a:t>Brecknellb</a:t>
            </a:r>
            <a:r>
              <a:rPr lang="en-US" altLang="zh-TW" dirty="0"/>
              <a:t>, Ismail </a:t>
            </a:r>
            <a:r>
              <a:rPr lang="en-US" altLang="zh-TW" dirty="0" err="1" smtClean="0"/>
              <a:t>Mohamedb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Penelope </a:t>
            </a:r>
            <a:r>
              <a:rPr lang="en-US" altLang="zh-TW" dirty="0" err="1" smtClean="0"/>
              <a:t>Sandersonb,c</a:t>
            </a:r>
            <a:endParaRPr lang="en-US" altLang="zh-TW" dirty="0" smtClean="0"/>
          </a:p>
          <a:p>
            <a:r>
              <a:rPr lang="en-US" altLang="zh-TW" dirty="0"/>
              <a:t>Applied Ergonomics 78 (2019) 86–96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20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Head-worn display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200" dirty="0"/>
              <a:t>每個面板均顯示特定患者的生命體徵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左側</a:t>
            </a:r>
            <a:r>
              <a:rPr lang="zh-TW" altLang="zh-TW" sz="2200" dirty="0"/>
              <a:t>的較大數字代表生命體徵的實際</a:t>
            </a:r>
            <a:r>
              <a:rPr lang="zh-TW" altLang="zh-TW" sz="2200" dirty="0" smtClean="0"/>
              <a:t>值</a:t>
            </a:r>
            <a:r>
              <a:rPr lang="zh-TW" altLang="en-US" sz="2200" dirty="0"/>
              <a:t>；</a:t>
            </a:r>
            <a:r>
              <a:rPr lang="zh-TW" altLang="zh-TW" sz="2200" dirty="0" smtClean="0"/>
              <a:t>右側</a:t>
            </a:r>
            <a:r>
              <a:rPr lang="zh-TW" altLang="zh-TW" sz="2200" dirty="0"/>
              <a:t>的較小數字代表極</a:t>
            </a:r>
            <a:r>
              <a:rPr lang="zh-TW" altLang="zh-TW" sz="2200" dirty="0" smtClean="0"/>
              <a:t>高</a:t>
            </a:r>
            <a:r>
              <a:rPr lang="zh-TW" altLang="en-US" sz="2200" dirty="0"/>
              <a:t>、</a:t>
            </a:r>
            <a:r>
              <a:rPr lang="zh-TW" altLang="zh-TW" sz="2200" dirty="0" smtClean="0"/>
              <a:t>高</a:t>
            </a:r>
            <a:r>
              <a:rPr lang="zh-TW" altLang="en-US" sz="2200" dirty="0" smtClean="0"/>
              <a:t>、</a:t>
            </a:r>
            <a:r>
              <a:rPr lang="zh-TW" altLang="zh-TW" sz="2200" dirty="0" smtClean="0"/>
              <a:t>低</a:t>
            </a:r>
            <a:r>
              <a:rPr lang="zh-TW" altLang="zh-TW" sz="2200" dirty="0"/>
              <a:t>和極低水平的界限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當</a:t>
            </a:r>
            <a:r>
              <a:rPr lang="zh-TW" altLang="zh-TW" sz="2200" dirty="0"/>
              <a:t>生命體徵達到異常狀態時，突出顯示相應水平的背景。</a:t>
            </a:r>
            <a:endParaRPr lang="zh-TW" altLang="en-US" sz="22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474" y="3402928"/>
            <a:ext cx="8560118" cy="3310483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3950208" y="4657344"/>
            <a:ext cx="438912" cy="42672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622482" y="4657344"/>
            <a:ext cx="438912" cy="42672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6059424" y="5346192"/>
            <a:ext cx="438912" cy="42672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3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Instruction phase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200" dirty="0" smtClean="0"/>
              <a:t>跟</a:t>
            </a:r>
            <a:r>
              <a:rPr lang="zh-TW" altLang="zh-TW" sz="2200" dirty="0"/>
              <a:t>踪</a:t>
            </a:r>
            <a:r>
              <a:rPr lang="zh-TW" altLang="zh-TW" sz="2200" dirty="0" smtClean="0"/>
              <a:t>任務</a:t>
            </a:r>
            <a:r>
              <a:rPr lang="en-US" altLang="zh-TW" sz="2200" dirty="0" smtClean="0"/>
              <a:t>: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使用</a:t>
            </a:r>
            <a:r>
              <a:rPr lang="zh-TW" altLang="en-US" sz="2200" dirty="0" smtClean="0"/>
              <a:t>觸控</a:t>
            </a:r>
            <a:r>
              <a:rPr lang="zh-TW" altLang="en-US" sz="2200" dirty="0"/>
              <a:t>板</a:t>
            </a:r>
            <a:r>
              <a:rPr lang="zh-TW" altLang="en-US" sz="2200" dirty="0" smtClean="0"/>
              <a:t>，</a:t>
            </a:r>
            <a:r>
              <a:rPr lang="zh-TW" altLang="zh-TW" sz="2200" dirty="0" smtClean="0"/>
              <a:t>將</a:t>
            </a:r>
            <a:r>
              <a:rPr lang="en-US" altLang="zh-TW" sz="2200" dirty="0" smtClean="0"/>
              <a:t>十字準線</a:t>
            </a:r>
            <a:r>
              <a:rPr lang="zh-TW" altLang="zh-TW" sz="2200" dirty="0"/>
              <a:t>保持在盡可能靠近圓形目標中心的位置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跟</a:t>
            </a:r>
            <a:r>
              <a:rPr lang="zh-TW" altLang="zh-TW" sz="2200" dirty="0"/>
              <a:t>踪</a:t>
            </a:r>
            <a:r>
              <a:rPr lang="zh-TW" altLang="zh-TW" sz="2200" dirty="0" smtClean="0"/>
              <a:t>目標三種狀態</a:t>
            </a:r>
            <a:r>
              <a:rPr lang="en-US" altLang="zh-TW" sz="2200" dirty="0" smtClean="0"/>
              <a:t>:</a:t>
            </a:r>
          </a:p>
          <a:p>
            <a:pPr marL="0" indent="0">
              <a:buNone/>
            </a:pPr>
            <a:r>
              <a:rPr lang="zh-TW" altLang="zh-TW" sz="2200" dirty="0" smtClean="0"/>
              <a:t>當</a:t>
            </a:r>
            <a:r>
              <a:rPr lang="zh-TW" altLang="en-US" sz="2200" dirty="0" smtClean="0"/>
              <a:t>時字</a:t>
            </a:r>
            <a:r>
              <a:rPr lang="zh-TW" altLang="zh-TW" sz="2200" dirty="0" smtClean="0"/>
              <a:t>與</a:t>
            </a:r>
            <a:r>
              <a:rPr lang="zh-TW" altLang="en-US" sz="2200" dirty="0" smtClean="0"/>
              <a:t>圓</a:t>
            </a:r>
            <a:r>
              <a:rPr lang="zh-TW" altLang="zh-TW" sz="2200" dirty="0" smtClean="0"/>
              <a:t>之間</a:t>
            </a:r>
            <a:r>
              <a:rPr lang="zh-TW" altLang="zh-TW" sz="2200" dirty="0"/>
              <a:t>的距離為</a:t>
            </a:r>
            <a:r>
              <a:rPr lang="en-US" altLang="zh-TW" sz="2200" dirty="0"/>
              <a:t>0–20</a:t>
            </a:r>
            <a:r>
              <a:rPr lang="zh-TW" altLang="zh-TW" sz="2200" dirty="0"/>
              <a:t>像素時，目標變為</a:t>
            </a:r>
            <a:r>
              <a:rPr lang="zh-TW" altLang="zh-TW" sz="2200" dirty="0" smtClean="0"/>
              <a:t>綠色。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當</a:t>
            </a:r>
            <a:r>
              <a:rPr lang="zh-TW" altLang="zh-TW" sz="2200" dirty="0"/>
              <a:t>距離為</a:t>
            </a:r>
            <a:r>
              <a:rPr lang="en-US" altLang="zh-TW" sz="2200" dirty="0"/>
              <a:t>21–60</a:t>
            </a:r>
            <a:r>
              <a:rPr lang="zh-TW" altLang="zh-TW" sz="2200" dirty="0"/>
              <a:t>像素時，目標變為</a:t>
            </a:r>
            <a:r>
              <a:rPr lang="zh-TW" altLang="zh-TW" sz="2200" dirty="0" smtClean="0"/>
              <a:t>黃色</a:t>
            </a:r>
            <a:r>
              <a:rPr lang="zh-TW" altLang="en-US" sz="2200" dirty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當</a:t>
            </a:r>
            <a:r>
              <a:rPr lang="zh-TW" altLang="zh-TW" sz="2200" dirty="0"/>
              <a:t>距離大於</a:t>
            </a:r>
            <a:r>
              <a:rPr lang="en-US" altLang="zh-TW" sz="2200" dirty="0"/>
              <a:t>60</a:t>
            </a:r>
            <a:r>
              <a:rPr lang="zh-TW" altLang="zh-TW" sz="2200" dirty="0"/>
              <a:t>像素時，目標變為</a:t>
            </a:r>
            <a:r>
              <a:rPr lang="zh-TW" altLang="zh-TW" sz="2200" dirty="0" smtClean="0"/>
              <a:t>紅色。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目標運動</a:t>
            </a:r>
            <a:r>
              <a:rPr lang="zh-TW" altLang="en-US" sz="2200" dirty="0"/>
              <a:t>在</a:t>
            </a:r>
            <a:r>
              <a:rPr lang="en-US" altLang="zh-TW" sz="2200" dirty="0" smtClean="0"/>
              <a:t>X</a:t>
            </a:r>
            <a:r>
              <a:rPr lang="zh-TW" altLang="zh-TW" sz="2200" dirty="0"/>
              <a:t>和</a:t>
            </a:r>
            <a:r>
              <a:rPr lang="en-US" altLang="zh-TW" sz="2200" dirty="0" smtClean="0"/>
              <a:t>Y</a:t>
            </a:r>
            <a:r>
              <a:rPr lang="zh-TW" altLang="en-US" sz="2200" dirty="0" smtClean="0"/>
              <a:t>軸</a:t>
            </a:r>
            <a:r>
              <a:rPr lang="zh-TW" altLang="zh-TW" sz="2200" dirty="0" smtClean="0"/>
              <a:t>的</a:t>
            </a:r>
            <a:r>
              <a:rPr lang="en-US" altLang="zh-TW" sz="2200" dirty="0" smtClean="0"/>
              <a:t>正弦函數</a:t>
            </a:r>
            <a:r>
              <a:rPr lang="zh-TW" altLang="en-US" sz="2200" dirty="0" smtClean="0"/>
              <a:t>上</a:t>
            </a:r>
            <a:r>
              <a:rPr lang="zh-TW" altLang="zh-TW" sz="2200" dirty="0" smtClean="0"/>
              <a:t>，以</a:t>
            </a:r>
            <a:r>
              <a:rPr lang="zh-TW" altLang="zh-TW" sz="2200" dirty="0"/>
              <a:t>看似隨機的方式運動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sz="2200" dirty="0" smtClean="0"/>
              <a:t>完成任務後</a:t>
            </a:r>
            <a:r>
              <a:rPr lang="zh-TW" altLang="zh-TW" sz="2200" dirty="0" smtClean="0"/>
              <a:t>向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提供了</a:t>
            </a:r>
            <a:r>
              <a:rPr lang="en-US" altLang="zh-TW" sz="2200" dirty="0" smtClean="0"/>
              <a:t>NASA-TLX</a:t>
            </a:r>
            <a:r>
              <a:rPr lang="zh-TW" altLang="zh-TW" sz="2200" dirty="0" smtClean="0"/>
              <a:t>問卷，任務的感知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工作量進行評估。</a:t>
            </a:r>
            <a:endParaRPr lang="en-US" altLang="zh-TW" sz="2200" dirty="0" smtClean="0"/>
          </a:p>
          <a:p>
            <a:pPr marL="0" indent="0">
              <a:buNone/>
            </a:pPr>
            <a:endParaRPr lang="zh-TW" altLang="zh-TW" sz="2200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447" y="2617163"/>
            <a:ext cx="3636265" cy="355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200" dirty="0" smtClean="0"/>
              <a:t>此三組數據非常態分布，利用函數對數進行轉換，以實現三組的常態性。</a:t>
            </a:r>
            <a:endParaRPr lang="en-US" altLang="zh-TW" sz="2200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0832" y="1161542"/>
            <a:ext cx="2529840" cy="664083"/>
          </a:xfrm>
          <a:prstGeom prst="rect">
            <a:avLst/>
          </a:prstGeom>
        </p:spPr>
      </p:pic>
      <p:pic>
        <p:nvPicPr>
          <p:cNvPr id="5" name="內容版面配置區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303" y="2231137"/>
            <a:ext cx="8281302" cy="440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Results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6624" y="1690688"/>
            <a:ext cx="5324255" cy="502224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340352" y="4791456"/>
            <a:ext cx="506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100" dirty="0" smtClean="0"/>
              <a:t>.049</a:t>
            </a:r>
            <a:r>
              <a:rPr lang="zh-TW" altLang="en-US" sz="1100" dirty="0" smtClean="0"/>
              <a:t>*</a:t>
            </a:r>
            <a:endParaRPr lang="zh-TW" altLang="en-US" sz="11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6096000" y="225552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100" dirty="0" smtClean="0"/>
              <a:t>.797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558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200" dirty="0" smtClean="0"/>
              <a:t>NASA-TLX score</a:t>
            </a:r>
            <a:r>
              <a:rPr lang="zh-TW" altLang="en-US" sz="2200" dirty="0" smtClean="0"/>
              <a:t>用於跟蹤和監視任務</a:t>
            </a:r>
            <a:endParaRPr lang="zh-TW" altLang="en-US" sz="2200" dirty="0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31" y="2239328"/>
            <a:ext cx="7077746" cy="407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16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200" dirty="0" smtClean="0"/>
              <a:t>從接收訊息</a:t>
            </a:r>
            <a:r>
              <a:rPr lang="zh-TW" altLang="en-US" sz="2200" dirty="0"/>
              <a:t>到</a:t>
            </a:r>
            <a:r>
              <a:rPr lang="zh-TW" altLang="zh-TW" sz="2200" dirty="0" smtClean="0"/>
              <a:t>執行任務</a:t>
            </a:r>
            <a:r>
              <a:rPr lang="zh-TW" altLang="en-US" sz="2200" dirty="0" smtClean="0"/>
              <a:t>的</a:t>
            </a:r>
            <a:r>
              <a:rPr lang="zh-TW" altLang="zh-TW" sz="2200" dirty="0" smtClean="0"/>
              <a:t>等待</a:t>
            </a:r>
            <a:r>
              <a:rPr lang="zh-TW" altLang="zh-TW" sz="2200" dirty="0"/>
              <a:t>時間直方</a:t>
            </a:r>
            <a:r>
              <a:rPr lang="zh-TW" altLang="zh-TW" sz="2200" dirty="0" smtClean="0"/>
              <a:t>圖</a:t>
            </a:r>
            <a:endParaRPr lang="zh-TW" altLang="en-US" sz="2200" dirty="0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30" y="2227961"/>
            <a:ext cx="76603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Conclusions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200" dirty="0"/>
              <a:t>這項研究的目的是比較</a:t>
            </a:r>
            <a:r>
              <a:rPr lang="en-US" altLang="zh-TW" sz="2200" dirty="0" smtClean="0"/>
              <a:t>HWD</a:t>
            </a:r>
            <a:r>
              <a:rPr lang="zh-TW" altLang="en-US" sz="2200" dirty="0" smtClean="0"/>
              <a:t>、</a:t>
            </a:r>
            <a:r>
              <a:rPr lang="en-US" altLang="zh-TW" sz="2200" dirty="0" smtClean="0"/>
              <a:t>spearcon</a:t>
            </a:r>
            <a:r>
              <a:rPr lang="zh-TW" altLang="en-US" sz="2200" dirty="0" smtClean="0"/>
              <a:t>、</a:t>
            </a:r>
            <a:r>
              <a:rPr lang="en-US" altLang="zh-TW" sz="2200" dirty="0" err="1" smtClean="0"/>
              <a:t>HWD</a:t>
            </a:r>
            <a:r>
              <a:rPr lang="en-US" altLang="zh-TW" sz="2200" dirty="0" err="1" smtClean="0"/>
              <a:t>+</a:t>
            </a:r>
            <a:r>
              <a:rPr lang="en-US" altLang="zh-TW" sz="2200" dirty="0" err="1" smtClean="0"/>
              <a:t>spearcon</a:t>
            </a:r>
            <a:r>
              <a:rPr lang="zh-TW" altLang="zh-TW" sz="2200" dirty="0" smtClean="0"/>
              <a:t>對</a:t>
            </a:r>
            <a:r>
              <a:rPr lang="zh-TW" altLang="zh-TW" sz="2200" dirty="0"/>
              <a:t>多患者監測的有效性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zh-TW" altLang="zh-TW" sz="2200" dirty="0" smtClean="0"/>
              <a:t>當前</a:t>
            </a:r>
            <a:r>
              <a:rPr lang="zh-TW" altLang="zh-TW" sz="2200" dirty="0"/>
              <a:t>的臨床監測設置在固定位置提供常規視覺顯示，並輔以視覺和聽覺警報系統，無法以任何方式提供可連續訪問的信息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zh-TW" altLang="zh-TW" sz="2200" dirty="0" smtClean="0"/>
              <a:t>帶有</a:t>
            </a:r>
            <a:r>
              <a:rPr lang="en-US" altLang="zh-TW" sz="2200" dirty="0" smtClean="0"/>
              <a:t>spearcon</a:t>
            </a:r>
            <a:r>
              <a:rPr lang="zh-TW" altLang="zh-TW" sz="2200" dirty="0" smtClean="0"/>
              <a:t>的</a:t>
            </a:r>
            <a:r>
              <a:rPr lang="en-US" altLang="zh-TW" sz="2200" dirty="0" smtClean="0"/>
              <a:t>HWD</a:t>
            </a:r>
            <a:r>
              <a:rPr lang="zh-TW" altLang="zh-TW" sz="2200" dirty="0" smtClean="0"/>
              <a:t>為</a:t>
            </a:r>
            <a:r>
              <a:rPr lang="zh-TW" altLang="zh-TW" sz="2200" dirty="0"/>
              <a:t>參與者提供了分配</a:t>
            </a:r>
            <a:r>
              <a:rPr lang="zh-TW" altLang="zh-TW" sz="2200" dirty="0" smtClean="0"/>
              <a:t>注意力的</a:t>
            </a:r>
            <a:r>
              <a:rPr lang="zh-TW" altLang="zh-TW" sz="2200" dirty="0"/>
              <a:t>選項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0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END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40386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740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200" dirty="0" smtClean="0"/>
              <a:t>對於需要</a:t>
            </a:r>
            <a:r>
              <a:rPr lang="zh-TW" altLang="zh-TW" sz="2200" dirty="0"/>
              <a:t>同時監視多個</a:t>
            </a:r>
            <a:r>
              <a:rPr lang="zh-TW" altLang="zh-TW" sz="2200" dirty="0" smtClean="0"/>
              <a:t>患者</a:t>
            </a:r>
            <a:r>
              <a:rPr lang="zh-TW" altLang="en-US" sz="2200" dirty="0" smtClean="0"/>
              <a:t>又</a:t>
            </a:r>
            <a:r>
              <a:rPr lang="zh-TW" altLang="zh-TW" sz="2200" dirty="0" smtClean="0"/>
              <a:t>在</a:t>
            </a:r>
            <a:r>
              <a:rPr lang="zh-TW" altLang="zh-TW" sz="2200" dirty="0"/>
              <a:t>多個位置執行其他任務的臨床醫生而言，患者</a:t>
            </a:r>
            <a:r>
              <a:rPr lang="zh-TW" altLang="zh-TW" sz="2200" dirty="0" smtClean="0"/>
              <a:t>監視是</a:t>
            </a:r>
            <a:r>
              <a:rPr lang="zh-TW" altLang="zh-TW" sz="2200" dirty="0"/>
              <a:t>非常苛刻的要求。例如，加利福尼亞</a:t>
            </a:r>
            <a:r>
              <a:rPr lang="zh-TW" altLang="zh-TW" sz="2200" dirty="0" smtClean="0"/>
              <a:t>的</a:t>
            </a:r>
            <a:r>
              <a:rPr lang="zh-TW" altLang="en-US" sz="2200" dirty="0"/>
              <a:t>護士</a:t>
            </a:r>
            <a:r>
              <a:rPr lang="zh-TW" altLang="zh-TW" sz="2200" dirty="0" smtClean="0"/>
              <a:t>可能</a:t>
            </a:r>
            <a:r>
              <a:rPr lang="zh-TW" altLang="zh-TW" sz="2200" dirty="0"/>
              <a:t>需要監視多達五至七名</a:t>
            </a:r>
            <a:r>
              <a:rPr lang="zh-TW" altLang="zh-TW" sz="2200" dirty="0" smtClean="0"/>
              <a:t>患者</a:t>
            </a:r>
            <a:r>
              <a:rPr lang="en-US" altLang="zh-TW" sz="2200" dirty="0"/>
              <a:t>(Aiken et al</a:t>
            </a:r>
            <a:r>
              <a:rPr lang="en-US" altLang="zh-TW" sz="2200" dirty="0" smtClean="0"/>
              <a:t>.,2010</a:t>
            </a:r>
            <a:r>
              <a:rPr lang="en-US" altLang="zh-TW" sz="2200" dirty="0"/>
              <a:t>)</a:t>
            </a:r>
            <a:r>
              <a:rPr lang="zh-TW" altLang="zh-TW" sz="2200" dirty="0" smtClean="0"/>
              <a:t>，德國的麻醉師</a:t>
            </a:r>
            <a:r>
              <a:rPr lang="zh-TW" altLang="zh-TW" sz="2200" dirty="0"/>
              <a:t>則負責監督</a:t>
            </a:r>
            <a:r>
              <a:rPr lang="zh-TW" altLang="zh-TW" sz="2200" dirty="0" smtClean="0"/>
              <a:t>不同</a:t>
            </a:r>
            <a:r>
              <a:rPr lang="zh-TW" altLang="en-US" sz="2200" dirty="0" smtClean="0"/>
              <a:t>手術室</a:t>
            </a:r>
            <a:r>
              <a:rPr lang="zh-TW" altLang="zh-TW" sz="2200" dirty="0" smtClean="0"/>
              <a:t>二</a:t>
            </a:r>
            <a:r>
              <a:rPr lang="zh-TW" altLang="zh-TW" sz="2200" dirty="0"/>
              <a:t>到七名初級</a:t>
            </a:r>
            <a:r>
              <a:rPr lang="zh-TW" altLang="zh-TW" sz="2200" dirty="0" smtClean="0"/>
              <a:t>麻醉師</a:t>
            </a:r>
            <a:r>
              <a:rPr lang="en-US" altLang="zh-TW" sz="2200" dirty="0"/>
              <a:t>(</a:t>
            </a:r>
            <a:r>
              <a:rPr lang="en-US" altLang="zh-TW" sz="2200" dirty="0" err="1"/>
              <a:t>Aktuell</a:t>
            </a:r>
            <a:r>
              <a:rPr lang="en-US" altLang="zh-TW" sz="2200" dirty="0"/>
              <a:t> and </a:t>
            </a:r>
            <a:r>
              <a:rPr lang="en-US" altLang="zh-TW" sz="2200" dirty="0" err="1"/>
              <a:t>AInfo</a:t>
            </a:r>
            <a:r>
              <a:rPr lang="en-US" altLang="zh-TW" sz="2200" dirty="0"/>
              <a:t>, 2015</a:t>
            </a:r>
            <a:r>
              <a:rPr lang="en-US" altLang="zh-TW" sz="2200" dirty="0" smtClean="0"/>
              <a:t>).</a:t>
            </a:r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床頭</a:t>
            </a:r>
            <a:r>
              <a:rPr lang="zh-TW" altLang="zh-TW" sz="2200" dirty="0"/>
              <a:t>監視器</a:t>
            </a:r>
            <a:r>
              <a:rPr lang="zh-TW" altLang="zh-TW" sz="2200" dirty="0" smtClean="0"/>
              <a:t>或</a:t>
            </a:r>
            <a:r>
              <a:rPr lang="zh-TW" altLang="en-US" sz="2200" dirty="0" smtClean="0"/>
              <a:t>中央監控站</a:t>
            </a:r>
            <a:r>
              <a:rPr lang="zh-TW" altLang="zh-TW" sz="2200" dirty="0" smtClean="0"/>
              <a:t>可以</a:t>
            </a:r>
            <a:r>
              <a:rPr lang="zh-TW" altLang="zh-TW" sz="2200" dirty="0"/>
              <a:t>提供監視數據，</a:t>
            </a:r>
            <a:r>
              <a:rPr lang="zh-TW" altLang="zh-TW" sz="2200" dirty="0" smtClean="0"/>
              <a:t>但僅</a:t>
            </a:r>
            <a:r>
              <a:rPr lang="zh-TW" altLang="zh-TW" sz="2200" dirty="0"/>
              <a:t>限於固定</a:t>
            </a:r>
            <a:r>
              <a:rPr lang="zh-TW" altLang="zh-TW" sz="2200" dirty="0" smtClean="0"/>
              <a:t>位置</a:t>
            </a:r>
            <a:r>
              <a:rPr lang="en-US" altLang="zh-TW" sz="2200" dirty="0"/>
              <a:t>(</a:t>
            </a:r>
            <a:r>
              <a:rPr lang="en-US" altLang="zh-TW" sz="2200" dirty="0" err="1"/>
              <a:t>Sarcevic</a:t>
            </a:r>
            <a:r>
              <a:rPr lang="en-US" altLang="zh-TW" sz="2200" dirty="0"/>
              <a:t> et al., 2010</a:t>
            </a:r>
            <a:r>
              <a:rPr lang="en-US" altLang="zh-TW" sz="2200" dirty="0" smtClean="0"/>
              <a:t>).</a:t>
            </a:r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zh-TW" altLang="zh-TW" sz="2200" dirty="0" smtClean="0"/>
              <a:t>聽覺</a:t>
            </a:r>
            <a:r>
              <a:rPr lang="zh-TW" altLang="zh-TW" sz="2200" dirty="0"/>
              <a:t>警報的設計旨在向工作人員發出有關患者狀態嚴重變化的警報，但它們往往沒有任何</a:t>
            </a:r>
            <a:r>
              <a:rPr lang="zh-TW" altLang="zh-TW" sz="2200" dirty="0" smtClean="0"/>
              <a:t>信息</a:t>
            </a:r>
            <a:r>
              <a:rPr lang="da-DK" altLang="zh-TW" sz="2200" dirty="0"/>
              <a:t>(Atzema et al., 2006; </a:t>
            </a:r>
            <a:r>
              <a:rPr lang="da-DK" altLang="zh-TW" sz="2200" dirty="0" smtClean="0"/>
              <a:t>Graham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and </a:t>
            </a:r>
            <a:r>
              <a:rPr lang="en-US" altLang="zh-TW" sz="2200" dirty="0" err="1"/>
              <a:t>Cvach</a:t>
            </a:r>
            <a:r>
              <a:rPr lang="en-US" altLang="zh-TW" sz="2200" dirty="0"/>
              <a:t>, 2010; Seagull and Sanderson, 2001; Winters et al., </a:t>
            </a:r>
            <a:r>
              <a:rPr lang="en-US" altLang="zh-TW" sz="2200" dirty="0" smtClean="0"/>
              <a:t>2018;Woods</a:t>
            </a:r>
            <a:r>
              <a:rPr lang="en-US" altLang="zh-TW" sz="2200" dirty="0"/>
              <a:t>, 1995</a:t>
            </a:r>
            <a:r>
              <a:rPr lang="en-US" altLang="zh-TW" sz="2200" dirty="0" smtClean="0"/>
              <a:t>)</a:t>
            </a:r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醫院</a:t>
            </a:r>
            <a:r>
              <a:rPr lang="zh-TW" altLang="zh-TW" sz="2200" dirty="0"/>
              <a:t>中多達</a:t>
            </a:r>
            <a:r>
              <a:rPr lang="en-US" altLang="zh-TW" sz="2200" dirty="0"/>
              <a:t>94</a:t>
            </a:r>
            <a:r>
              <a:rPr lang="zh-TW" altLang="zh-TW" sz="2200" dirty="0"/>
              <a:t>％的生理監測警報</a:t>
            </a:r>
            <a:r>
              <a:rPr lang="zh-TW" altLang="zh-TW" sz="2200" dirty="0" smtClean="0"/>
              <a:t>是假</a:t>
            </a:r>
            <a:r>
              <a:rPr lang="zh-TW" altLang="zh-TW" sz="2200" dirty="0"/>
              <a:t>警報，它們可能</a:t>
            </a:r>
            <a:r>
              <a:rPr lang="zh-TW" altLang="zh-TW" sz="2200" dirty="0" smtClean="0"/>
              <a:t>會</a:t>
            </a:r>
            <a:r>
              <a:rPr lang="zh-TW" altLang="en-US" sz="2200" dirty="0" smtClean="0"/>
              <a:t>加劇</a:t>
            </a:r>
            <a:r>
              <a:rPr lang="en-US" altLang="zh-TW" sz="2200" dirty="0" smtClean="0"/>
              <a:t>“</a:t>
            </a:r>
            <a:r>
              <a:rPr lang="zh-TW" altLang="zh-TW" sz="2200" dirty="0"/>
              <a:t>警報</a:t>
            </a:r>
            <a:r>
              <a:rPr lang="zh-TW" altLang="zh-TW" sz="2200" dirty="0" smtClean="0"/>
              <a:t>疲勞</a:t>
            </a:r>
            <a:r>
              <a:rPr lang="en-US" altLang="zh-TW" sz="2200" dirty="0" smtClean="0"/>
              <a:t>” </a:t>
            </a:r>
            <a:r>
              <a:rPr lang="en-US" altLang="zh-TW" sz="2200" dirty="0"/>
              <a:t>(</a:t>
            </a:r>
            <a:r>
              <a:rPr lang="en-US" altLang="zh-TW" sz="2200" dirty="0" err="1" smtClean="0"/>
              <a:t>Goerges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et </a:t>
            </a:r>
            <a:r>
              <a:rPr lang="en-US" altLang="zh-TW" sz="2200" dirty="0"/>
              <a:t>al., 2009; Kiefer and </a:t>
            </a:r>
            <a:r>
              <a:rPr lang="en-US" altLang="zh-TW" sz="2200" dirty="0" err="1"/>
              <a:t>Hoeft</a:t>
            </a:r>
            <a:r>
              <a:rPr lang="en-US" altLang="zh-TW" sz="2200" dirty="0"/>
              <a:t>, 2010; Paine et al., 2016)</a:t>
            </a:r>
            <a:r>
              <a:rPr lang="zh-TW" altLang="zh-TW" sz="2200" dirty="0" smtClean="0"/>
              <a:t>。</a:t>
            </a:r>
            <a:r>
              <a:rPr lang="zh-TW" altLang="zh-TW" sz="2200" dirty="0"/>
              <a:t>結果，臨床醫生可能</a:t>
            </a:r>
            <a:r>
              <a:rPr lang="zh-TW" altLang="zh-TW" sz="2200" dirty="0" smtClean="0"/>
              <a:t>沒有</a:t>
            </a:r>
            <a:r>
              <a:rPr lang="zh-TW" altLang="en-US" sz="2200" dirty="0"/>
              <a:t>注意</a:t>
            </a:r>
            <a:r>
              <a:rPr lang="zh-TW" altLang="zh-TW" sz="2200" dirty="0" smtClean="0"/>
              <a:t>到</a:t>
            </a:r>
            <a:r>
              <a:rPr lang="zh-TW" altLang="zh-TW" sz="2200" dirty="0"/>
              <a:t>病情惡化的</a:t>
            </a:r>
            <a:r>
              <a:rPr lang="zh-TW" altLang="zh-TW" sz="2200" dirty="0" smtClean="0"/>
              <a:t>患者</a:t>
            </a:r>
            <a:r>
              <a:rPr lang="en-US" altLang="zh-TW" sz="2200" dirty="0"/>
              <a:t>(</a:t>
            </a:r>
            <a:r>
              <a:rPr lang="en-US" altLang="zh-TW" sz="2200" dirty="0" err="1"/>
              <a:t>Fioratou</a:t>
            </a:r>
            <a:r>
              <a:rPr lang="en-US" altLang="zh-TW" sz="2200" dirty="0"/>
              <a:t> et al</a:t>
            </a:r>
            <a:r>
              <a:rPr lang="en-US" altLang="zh-TW" sz="2200" dirty="0" smtClean="0"/>
              <a:t>.,</a:t>
            </a:r>
            <a:r>
              <a:rPr lang="de-DE" altLang="zh-TW" sz="2200" dirty="0" smtClean="0"/>
              <a:t>2010</a:t>
            </a:r>
            <a:r>
              <a:rPr lang="de-DE" altLang="zh-TW" sz="2200" dirty="0"/>
              <a:t>; Kalisch and Aebersold, 2010)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76944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200" dirty="0"/>
              <a:t>頭戴式顯示器（</a:t>
            </a:r>
            <a:r>
              <a:rPr lang="en-US" altLang="zh-TW" sz="2200" dirty="0"/>
              <a:t>HWD</a:t>
            </a:r>
            <a:r>
              <a:rPr lang="zh-TW" altLang="zh-TW" sz="2200" dirty="0"/>
              <a:t>）支持獨立於位置的視覺監控，因此提供了</a:t>
            </a:r>
            <a:r>
              <a:rPr lang="zh-TW" altLang="zh-TW" sz="2200" dirty="0" smtClean="0"/>
              <a:t>一種臨床</a:t>
            </a:r>
            <a:r>
              <a:rPr lang="zh-TW" altLang="zh-TW" sz="2200" dirty="0"/>
              <a:t>醫生對多個患者的監控的方法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借助</a:t>
            </a:r>
            <a:r>
              <a:rPr lang="en-US" altLang="zh-TW" sz="2200" dirty="0"/>
              <a:t>HWD</a:t>
            </a:r>
            <a:r>
              <a:rPr lang="zh-TW" altLang="zh-TW" sz="2200" dirty="0"/>
              <a:t>，臨床醫生可以隨時隨地</a:t>
            </a:r>
            <a:r>
              <a:rPr lang="zh-TW" altLang="zh-TW" sz="2200" dirty="0" smtClean="0"/>
              <a:t>輕鬆</a:t>
            </a:r>
            <a:r>
              <a:rPr lang="zh-TW" altLang="en-US" sz="2200" dirty="0" smtClean="0"/>
              <a:t>、</a:t>
            </a:r>
            <a:r>
              <a:rPr lang="zh-TW" altLang="zh-TW" sz="2200" dirty="0" smtClean="0"/>
              <a:t>連續</a:t>
            </a:r>
            <a:r>
              <a:rPr lang="zh-TW" altLang="zh-TW" sz="2200" dirty="0"/>
              <a:t>地獲取準確的患者信息，從而克服了前往固定位置接收相關信息的需求。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517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200" dirty="0" smtClean="0"/>
              <a:t>聽覺顯示器可以</a:t>
            </a:r>
            <a:r>
              <a:rPr lang="zh-TW" altLang="zh-TW" sz="2200" dirty="0"/>
              <a:t>幫助引導人們的注意力，但是在臨床環境中，聽覺信息通常採用聽覺警報的形式</a:t>
            </a:r>
            <a:r>
              <a:rPr lang="zh-TW" altLang="zh-TW" sz="2200" dirty="0" smtClean="0"/>
              <a:t>。當</a:t>
            </a:r>
            <a:r>
              <a:rPr lang="zh-TW" altLang="zh-TW" sz="2200" dirty="0"/>
              <a:t>生命體徵達到預定極限或狀態發生重大變化時，會發出聽覺</a:t>
            </a:r>
            <a:r>
              <a:rPr lang="zh-TW" altLang="zh-TW" sz="2200" dirty="0" smtClean="0"/>
              <a:t>警報</a:t>
            </a:r>
            <a:r>
              <a:rPr lang="zh-TW" altLang="en-US" sz="2200" dirty="0" smtClean="0"/>
              <a:t>。</a:t>
            </a:r>
            <a:endParaRPr lang="en-US" altLang="zh-TW" sz="2200" dirty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可變</a:t>
            </a:r>
            <a:r>
              <a:rPr lang="zh-TW" altLang="zh-TW" sz="2200" dirty="0"/>
              <a:t>音</a:t>
            </a:r>
            <a:r>
              <a:rPr lang="en-US" altLang="zh-TW" sz="2200" dirty="0" err="1" smtClean="0"/>
              <a:t>脈搏血氧飽和</a:t>
            </a:r>
            <a:r>
              <a:rPr lang="zh-TW" altLang="en-US" sz="2200" dirty="0" smtClean="0"/>
              <a:t>度</a:t>
            </a:r>
            <a:r>
              <a:rPr lang="zh-TW" altLang="zh-TW" sz="2200" dirty="0" smtClean="0"/>
              <a:t>超</a:t>
            </a:r>
            <a:r>
              <a:rPr lang="zh-TW" altLang="zh-TW" sz="2200" dirty="0"/>
              <a:t>聲可傳達有關患者心率（</a:t>
            </a:r>
            <a:r>
              <a:rPr lang="en-US" altLang="zh-TW" sz="2200" dirty="0"/>
              <a:t>HR</a:t>
            </a:r>
            <a:r>
              <a:rPr lang="zh-TW" altLang="zh-TW" sz="2200" dirty="0"/>
              <a:t>）</a:t>
            </a:r>
            <a:r>
              <a:rPr lang="zh-TW" altLang="zh-TW" sz="2200" dirty="0" smtClean="0"/>
              <a:t>和</a:t>
            </a:r>
            <a:r>
              <a:rPr lang="zh-TW" altLang="en-US" sz="2200" dirty="0" smtClean="0"/>
              <a:t>血</a:t>
            </a:r>
            <a:r>
              <a:rPr lang="en-US" altLang="zh-TW" sz="2200" dirty="0" err="1" smtClean="0"/>
              <a:t>氧飽和度</a:t>
            </a:r>
            <a:r>
              <a:rPr lang="zh-TW" altLang="zh-TW" sz="2200" dirty="0"/>
              <a:t>（</a:t>
            </a:r>
            <a:r>
              <a:rPr lang="en-US" altLang="zh-TW" sz="2200" dirty="0" err="1"/>
              <a:t>SpO</a:t>
            </a:r>
            <a:r>
              <a:rPr lang="en-US" altLang="zh-TW" sz="2200" baseline="-25000" dirty="0"/>
              <a:t> 2</a:t>
            </a:r>
            <a:r>
              <a:rPr lang="zh-TW" altLang="zh-TW" sz="2200" dirty="0"/>
              <a:t>）的連續信息，這</a:t>
            </a:r>
            <a:r>
              <a:rPr lang="zh-TW" altLang="zh-TW" sz="2200" dirty="0" smtClean="0"/>
              <a:t>是</a:t>
            </a:r>
            <a:r>
              <a:rPr lang="zh-TW" altLang="en-US" sz="2200" dirty="0" smtClean="0"/>
              <a:t>一個長期</a:t>
            </a:r>
            <a:r>
              <a:rPr lang="zh-TW" altLang="zh-TW" sz="2200" dirty="0" smtClean="0"/>
              <a:t>聽覺顯示 </a:t>
            </a:r>
            <a:r>
              <a:rPr lang="fr-FR" altLang="zh-TW" sz="2200" dirty="0" smtClean="0"/>
              <a:t>(</a:t>
            </a:r>
            <a:r>
              <a:rPr lang="fr-FR" altLang="zh-TW" sz="2200" dirty="0"/>
              <a:t>Deschamps et al., 2016; Hinckfuss et al., 2016; </a:t>
            </a:r>
            <a:r>
              <a:rPr lang="fr-FR" altLang="zh-TW" sz="2200" dirty="0" smtClean="0"/>
              <a:t>Loeb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et </a:t>
            </a:r>
            <a:r>
              <a:rPr lang="en-US" altLang="zh-TW" sz="2200" dirty="0"/>
              <a:t>al., 2016)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08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200" dirty="0"/>
              <a:t>用於間歇性</a:t>
            </a:r>
            <a:r>
              <a:rPr lang="zh-TW" altLang="zh-TW" sz="2200" dirty="0" smtClean="0"/>
              <a:t>傳送</a:t>
            </a:r>
            <a:r>
              <a:rPr lang="zh-TW" altLang="en-US" sz="2200" dirty="0" smtClean="0"/>
              <a:t>患者訊息</a:t>
            </a:r>
            <a:r>
              <a:rPr lang="zh-TW" altLang="en-US" sz="2200" dirty="0"/>
              <a:t>的</a:t>
            </a:r>
            <a:r>
              <a:rPr lang="zh-TW" altLang="zh-TW" sz="2200" dirty="0" smtClean="0"/>
              <a:t>監</a:t>
            </a:r>
            <a:r>
              <a:rPr lang="zh-TW" altLang="en-US" sz="2200" dirty="0" smtClean="0"/>
              <a:t>控</a:t>
            </a:r>
            <a:r>
              <a:rPr lang="zh-TW" altLang="en-US" sz="2200" dirty="0"/>
              <a:t>，</a:t>
            </a:r>
            <a:r>
              <a:rPr lang="zh-TW" altLang="zh-TW" sz="2200" dirty="0" smtClean="0"/>
              <a:t>例子有</a:t>
            </a:r>
            <a:r>
              <a:rPr lang="en-US" altLang="zh-TW" sz="2200" dirty="0" err="1"/>
              <a:t>earcons</a:t>
            </a:r>
            <a:r>
              <a:rPr lang="zh-TW" altLang="zh-TW" sz="2200" dirty="0" smtClean="0"/>
              <a:t>，</a:t>
            </a:r>
            <a:r>
              <a:rPr lang="zh-TW" altLang="en-US" sz="2200" dirty="0" smtClean="0"/>
              <a:t>簡短</a:t>
            </a:r>
            <a:r>
              <a:rPr lang="zh-TW" altLang="en-US" sz="2200" dirty="0"/>
              <a:t>的，獨特的聲音代表特定</a:t>
            </a:r>
            <a:r>
              <a:rPr lang="zh-TW" altLang="en-US" sz="2200" dirty="0" smtClean="0"/>
              <a:t>事件，或傳送某件信息</a:t>
            </a:r>
            <a:r>
              <a:rPr lang="zh-TW" altLang="zh-TW" sz="2200" dirty="0" smtClean="0"/>
              <a:t> </a:t>
            </a:r>
            <a:r>
              <a:rPr lang="en-US" altLang="zh-TW" sz="2200" dirty="0" smtClean="0"/>
              <a:t>(</a:t>
            </a:r>
            <a:r>
              <a:rPr lang="en-US" altLang="zh-TW" sz="2200" dirty="0" err="1"/>
              <a:t>Blattner</a:t>
            </a:r>
            <a:r>
              <a:rPr lang="en-US" altLang="zh-TW" sz="2200" dirty="0"/>
              <a:t> et al., 1989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；</a:t>
            </a:r>
            <a:r>
              <a:rPr lang="zh-TW" altLang="en-US" sz="2200" dirty="0"/>
              <a:t>和</a:t>
            </a:r>
            <a:r>
              <a:rPr lang="en-US" altLang="zh-TW" sz="2200" dirty="0" err="1" smtClean="0"/>
              <a:t>spearcons</a:t>
            </a:r>
            <a:r>
              <a:rPr lang="zh-TW" altLang="zh-TW" sz="2200" dirty="0" smtClean="0"/>
              <a:t>，它是</a:t>
            </a:r>
            <a:r>
              <a:rPr lang="zh-TW" altLang="zh-TW" sz="2200" dirty="0"/>
              <a:t>時間壓縮</a:t>
            </a:r>
            <a:r>
              <a:rPr lang="zh-TW" altLang="zh-TW" sz="2200" dirty="0" smtClean="0"/>
              <a:t>語音</a:t>
            </a:r>
            <a:r>
              <a:rPr lang="zh-TW" altLang="en-US" sz="2200" dirty="0" smtClean="0"/>
              <a:t>，</a:t>
            </a:r>
            <a:r>
              <a:rPr lang="zh-TW" altLang="en-US" sz="2200" dirty="0"/>
              <a:t>將</a:t>
            </a:r>
            <a:r>
              <a:rPr lang="zh-TW" altLang="en-US" sz="2200" dirty="0" smtClean="0"/>
              <a:t>文字轉成</a:t>
            </a:r>
            <a:r>
              <a:rPr lang="zh-TW" altLang="en-US" sz="2200" dirty="0"/>
              <a:t>聲音</a:t>
            </a:r>
            <a:r>
              <a:rPr lang="zh-TW" altLang="zh-TW" sz="2200" dirty="0" smtClean="0"/>
              <a:t> </a:t>
            </a:r>
            <a:r>
              <a:rPr lang="da-DK" altLang="zh-TW" sz="2200" dirty="0" smtClean="0"/>
              <a:t>(</a:t>
            </a:r>
            <a:r>
              <a:rPr lang="da-DK" altLang="zh-TW" sz="2200" dirty="0"/>
              <a:t>Dingler et al., 2008; Li et al., 2017</a:t>
            </a:r>
            <a:r>
              <a:rPr lang="da-DK" altLang="zh-TW" sz="2200" dirty="0" smtClean="0"/>
              <a:t>)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間歇</a:t>
            </a:r>
            <a:r>
              <a:rPr lang="zh-TW" altLang="zh-TW" sz="2200" dirty="0"/>
              <a:t>性聽覺顯示器測試都用於監測患者，這些研究都集中於監測接受</a:t>
            </a:r>
            <a:r>
              <a:rPr lang="en-US" altLang="zh-TW" sz="2200" dirty="0"/>
              <a:t>補充氧氣</a:t>
            </a:r>
            <a:r>
              <a:rPr lang="zh-TW" altLang="zh-TW" sz="2200" dirty="0"/>
              <a:t>的</a:t>
            </a:r>
            <a:r>
              <a:rPr lang="zh-TW" altLang="zh-TW" sz="2200" dirty="0" smtClean="0"/>
              <a:t>早產兒</a:t>
            </a:r>
            <a:r>
              <a:rPr lang="it-IT" altLang="zh-TW" sz="2200" dirty="0"/>
              <a:t>(Janata and Edwards, 2013; Li et al</a:t>
            </a:r>
            <a:r>
              <a:rPr lang="it-IT" altLang="zh-TW" sz="2200" dirty="0" smtClean="0"/>
              <a:t>.,</a:t>
            </a:r>
            <a:r>
              <a:rPr lang="en-US" altLang="zh-TW" sz="2200" dirty="0" smtClean="0"/>
              <a:t>2017</a:t>
            </a:r>
            <a:r>
              <a:rPr lang="en-US" altLang="zh-TW" sz="2200" dirty="0"/>
              <a:t>; Lim and Sanderson, in press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適合</a:t>
            </a:r>
            <a:r>
              <a:rPr lang="zh-TW" altLang="en-US" sz="2200" dirty="0" smtClean="0"/>
              <a:t>測量</a:t>
            </a:r>
            <a:r>
              <a:rPr lang="zh-TW" altLang="zh-TW" sz="2200" dirty="0" smtClean="0"/>
              <a:t>血</a:t>
            </a:r>
            <a:r>
              <a:rPr lang="zh-TW" altLang="zh-TW" sz="2200" dirty="0"/>
              <a:t>氧</a:t>
            </a:r>
            <a:r>
              <a:rPr lang="zh-TW" altLang="zh-TW" sz="2200" dirty="0" smtClean="0"/>
              <a:t>飽和度</a:t>
            </a:r>
            <a:r>
              <a:rPr lang="en-US" altLang="zh-TW" sz="2200" dirty="0" smtClean="0"/>
              <a:t>(</a:t>
            </a:r>
            <a:r>
              <a:rPr lang="en-US" altLang="zh-TW" sz="2200" dirty="0" err="1" smtClean="0"/>
              <a:t>SpO</a:t>
            </a:r>
            <a:r>
              <a:rPr lang="en-US" altLang="zh-TW" sz="2200" dirty="0" smtClean="0"/>
              <a:t> </a:t>
            </a:r>
            <a:r>
              <a:rPr lang="en-US" altLang="zh-TW" sz="2200" baseline="-25000" dirty="0" smtClean="0"/>
              <a:t>2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的</a:t>
            </a:r>
            <a:r>
              <a:rPr lang="zh-TW" altLang="zh-TW" sz="2200" dirty="0" smtClean="0"/>
              <a:t>顯示器</a:t>
            </a:r>
            <a:r>
              <a:rPr lang="zh-TW" altLang="zh-TW" sz="2200" dirty="0"/>
              <a:t>應</a:t>
            </a:r>
            <a:r>
              <a:rPr lang="zh-TW" altLang="zh-TW" sz="2200" dirty="0" smtClean="0"/>
              <a:t>顯示</a:t>
            </a:r>
            <a:r>
              <a:rPr lang="zh-TW" altLang="en-US" sz="2200" dirty="0" smtClean="0"/>
              <a:t>水</a:t>
            </a:r>
            <a:r>
              <a:rPr lang="zh-TW" altLang="zh-TW" sz="2200" dirty="0" smtClean="0"/>
              <a:t>平</a:t>
            </a:r>
            <a:r>
              <a:rPr lang="zh-TW" altLang="zh-TW" sz="2200" dirty="0"/>
              <a:t>過高或過</a:t>
            </a:r>
            <a:r>
              <a:rPr lang="zh-TW" altLang="zh-TW" sz="2200" dirty="0" smtClean="0"/>
              <a:t>低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en-US" altLang="zh-TW" sz="2200" dirty="0" smtClean="0"/>
              <a:t>Li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et al. (2017)</a:t>
            </a:r>
            <a:r>
              <a:rPr lang="zh-TW" altLang="zh-TW" sz="2200" dirty="0" smtClean="0"/>
              <a:t> 研究表明，</a:t>
            </a:r>
            <a:r>
              <a:rPr lang="en-US" altLang="zh-TW" sz="2200" dirty="0" err="1" smtClean="0"/>
              <a:t>spearcons</a:t>
            </a:r>
            <a:r>
              <a:rPr lang="zh-TW" altLang="zh-TW" sz="2200" dirty="0" smtClean="0"/>
              <a:t>的性能明顯優於</a:t>
            </a:r>
            <a:r>
              <a:rPr lang="en-US" altLang="zh-TW" sz="2200" dirty="0" smtClean="0"/>
              <a:t>Janata and Edwards (2013)</a:t>
            </a:r>
            <a:r>
              <a:rPr lang="en-US" altLang="zh-TW" sz="2200" dirty="0" err="1" smtClean="0"/>
              <a:t>的earcon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</p:txBody>
      </p:sp>
    </p:spTree>
    <p:extLst>
      <p:ext uri="{BB962C8B-B14F-4D97-AF65-F5344CB8AC3E}">
        <p14:creationId xmlns:p14="http://schemas.microsoft.com/office/powerpoint/2010/main" val="39614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200" dirty="0"/>
              <a:t>本實驗的目的是調查</a:t>
            </a:r>
            <a:r>
              <a:rPr lang="en-US" altLang="zh-TW" sz="2200" dirty="0" smtClean="0"/>
              <a:t>HWD</a:t>
            </a:r>
            <a:r>
              <a:rPr lang="zh-TW" altLang="en-US" sz="2200" dirty="0" smtClean="0"/>
              <a:t>、</a:t>
            </a:r>
            <a:r>
              <a:rPr lang="en-US" altLang="zh-TW" sz="2200" dirty="0" smtClean="0"/>
              <a:t>spearcon</a:t>
            </a:r>
            <a:r>
              <a:rPr lang="zh-TW" altLang="en-US" sz="2200" dirty="0" smtClean="0"/>
              <a:t>、</a:t>
            </a:r>
            <a:r>
              <a:rPr lang="zh-TW" altLang="zh-TW" sz="2200" dirty="0" smtClean="0"/>
              <a:t>或</a:t>
            </a:r>
            <a:r>
              <a:rPr lang="en-US" altLang="zh-TW" sz="2200" dirty="0" smtClean="0"/>
              <a:t>HWD</a:t>
            </a:r>
            <a:r>
              <a:rPr lang="zh-TW" altLang="zh-TW" sz="2200" dirty="0"/>
              <a:t>與</a:t>
            </a:r>
            <a:r>
              <a:rPr lang="en-US" altLang="zh-TW" sz="2200" dirty="0" err="1" smtClean="0"/>
              <a:t>Spearcon</a:t>
            </a:r>
            <a:r>
              <a:rPr lang="zh-TW" altLang="zh-TW" sz="2200" dirty="0" smtClean="0"/>
              <a:t>結合使用</a:t>
            </a:r>
            <a:r>
              <a:rPr lang="zh-TW" altLang="en-US" sz="2200" dirty="0" smtClean="0"/>
              <a:t>，</a:t>
            </a:r>
            <a:r>
              <a:rPr lang="zh-TW" altLang="zh-TW" sz="2200" dirty="0" smtClean="0"/>
              <a:t>是否</a:t>
            </a:r>
            <a:r>
              <a:rPr lang="zh-TW" altLang="en-US" sz="2200" dirty="0" smtClean="0"/>
              <a:t>能監測受測者心律</a:t>
            </a:r>
            <a:r>
              <a:rPr lang="en-US" altLang="zh-TW" sz="2200" dirty="0" smtClean="0"/>
              <a:t>HR</a:t>
            </a:r>
            <a:r>
              <a:rPr lang="zh-TW" altLang="zh-TW" sz="2200" dirty="0" smtClean="0"/>
              <a:t>和</a:t>
            </a:r>
            <a:r>
              <a:rPr lang="zh-TW" altLang="en-US" sz="2200" dirty="0" smtClean="0"/>
              <a:t>血氧飽和度</a:t>
            </a:r>
            <a:r>
              <a:rPr lang="en-US" altLang="zh-TW" sz="2200" dirty="0" err="1" smtClean="0"/>
              <a:t>SpO</a:t>
            </a:r>
            <a:r>
              <a:rPr lang="en-US" altLang="zh-TW" sz="2200" dirty="0"/>
              <a:t> </a:t>
            </a:r>
            <a:r>
              <a:rPr lang="en-US" altLang="zh-TW" sz="2200" baseline="-25000" dirty="0"/>
              <a:t>2</a:t>
            </a:r>
            <a:r>
              <a:rPr lang="zh-TW" altLang="zh-TW" sz="2200" dirty="0" smtClean="0"/>
              <a:t>變化</a:t>
            </a:r>
            <a:r>
              <a:rPr lang="zh-TW" altLang="en-US" sz="2200" dirty="0" smtClean="0"/>
              <a:t>，</a:t>
            </a:r>
            <a:r>
              <a:rPr lang="zh-TW" altLang="zh-TW" sz="2200" dirty="0" smtClean="0"/>
              <a:t>並</a:t>
            </a:r>
            <a:r>
              <a:rPr lang="zh-TW" altLang="zh-TW" sz="2200" dirty="0"/>
              <a:t>執行了手動跟踪任務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關注</a:t>
            </a:r>
            <a:r>
              <a:rPr lang="zh-TW" altLang="zh-TW" sz="2200" dirty="0"/>
              <a:t>的焦點</a:t>
            </a:r>
            <a:r>
              <a:rPr lang="zh-TW" altLang="zh-TW" sz="2200" dirty="0" smtClean="0"/>
              <a:t>是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是否</a:t>
            </a:r>
            <a:r>
              <a:rPr lang="zh-TW" altLang="zh-TW" sz="2200" dirty="0"/>
              <a:t>會注意到生命體徵參數的變化，而不是臨床判斷，因此我們使用了非臨床醫生</a:t>
            </a:r>
            <a:r>
              <a:rPr lang="zh-TW" altLang="zh-TW" sz="2200" dirty="0" smtClean="0"/>
              <a:t>的</a:t>
            </a:r>
            <a:r>
              <a:rPr lang="zh-TW" altLang="en-US" sz="2200" dirty="0" smtClean="0"/>
              <a:t>受測</a:t>
            </a:r>
            <a:r>
              <a:rPr lang="zh-TW" altLang="en-US" sz="2200" dirty="0"/>
              <a:t>者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為收集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對</a:t>
            </a:r>
            <a:r>
              <a:rPr lang="zh-TW" altLang="zh-TW" sz="2200" dirty="0"/>
              <a:t>患者狀況的了解</a:t>
            </a:r>
            <a:r>
              <a:rPr lang="zh-TW" altLang="zh-TW" sz="2200" dirty="0" smtClean="0"/>
              <a:t>，使用</a:t>
            </a:r>
            <a:r>
              <a:rPr lang="zh-TW" altLang="zh-TW" sz="2200" dirty="0"/>
              <a:t>了情境意識</a:t>
            </a:r>
            <a:r>
              <a:rPr lang="en-US" altLang="zh-TW" sz="2200" dirty="0" err="1"/>
              <a:t>全球評估</a:t>
            </a:r>
            <a:r>
              <a:rPr lang="zh-TW" altLang="zh-TW" sz="2200" dirty="0"/>
              <a:t>技術（</a:t>
            </a:r>
            <a:r>
              <a:rPr lang="en-US" altLang="zh-TW" sz="2200" dirty="0"/>
              <a:t>SAGAT</a:t>
            </a:r>
            <a:r>
              <a:rPr lang="zh-TW" altLang="zh-TW" sz="2200" dirty="0" smtClean="0"/>
              <a:t>） </a:t>
            </a:r>
            <a:r>
              <a:rPr lang="en-US" altLang="zh-TW" sz="2200" dirty="0" smtClean="0"/>
              <a:t>(</a:t>
            </a:r>
            <a:r>
              <a:rPr lang="en-US" altLang="zh-TW" sz="2200" dirty="0" err="1"/>
              <a:t>Endsley</a:t>
            </a:r>
            <a:r>
              <a:rPr lang="en-US" altLang="zh-TW" sz="2200" dirty="0"/>
              <a:t>, 1995)</a:t>
            </a:r>
            <a:r>
              <a:rPr lang="zh-TW" altLang="zh-TW" sz="2200" dirty="0" smtClean="0"/>
              <a:t>。為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提供</a:t>
            </a:r>
            <a:r>
              <a:rPr lang="zh-TW" altLang="zh-TW" sz="2200" dirty="0"/>
              <a:t>了</a:t>
            </a:r>
            <a:r>
              <a:rPr lang="zh-TW" altLang="zh-TW" sz="2200" dirty="0" smtClean="0"/>
              <a:t>模擬患者</a:t>
            </a:r>
            <a:r>
              <a:rPr lang="zh-TW" altLang="en-US" sz="2200" dirty="0" smtClean="0"/>
              <a:t>的</a:t>
            </a:r>
            <a:r>
              <a:rPr lang="zh-TW" altLang="zh-TW" sz="2200" dirty="0" smtClean="0"/>
              <a:t>監測</a:t>
            </a:r>
            <a:r>
              <a:rPr lang="zh-TW" altLang="zh-TW" sz="2200" dirty="0"/>
              <a:t>方案，並在預先選擇但隨機出現的時間進行模擬凍結，</a:t>
            </a:r>
            <a:r>
              <a:rPr lang="zh-TW" altLang="zh-TW" sz="2200" dirty="0" smtClean="0"/>
              <a:t>要求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報告</a:t>
            </a:r>
            <a:r>
              <a:rPr lang="zh-TW" altLang="zh-TW" sz="2200" dirty="0"/>
              <a:t>患者當前的生命體徵。</a:t>
            </a:r>
            <a:endParaRPr lang="en-US" altLang="zh-TW" sz="22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0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Method-</a:t>
            </a:r>
            <a:r>
              <a:rPr lang="en-US" altLang="zh-TW" b="1" dirty="0"/>
              <a:t>Participants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sz="2200" dirty="0"/>
              <a:t>實驗是在維爾茨堡大學</a:t>
            </a:r>
            <a:r>
              <a:rPr lang="zh-TW" altLang="zh-TW" sz="2200" dirty="0" smtClean="0"/>
              <a:t>進行。總共</a:t>
            </a:r>
            <a:r>
              <a:rPr lang="zh-TW" altLang="zh-TW" sz="2200" dirty="0"/>
              <a:t>有</a:t>
            </a:r>
            <a:r>
              <a:rPr lang="en-US" altLang="zh-TW" sz="2200" dirty="0"/>
              <a:t>65</a:t>
            </a:r>
            <a:r>
              <a:rPr lang="zh-TW" altLang="zh-TW" sz="2200" dirty="0" smtClean="0"/>
              <a:t>名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要求</a:t>
            </a:r>
            <a:r>
              <a:rPr lang="zh-TW" altLang="en-US" sz="2200" dirty="0" smtClean="0"/>
              <a:t>受測</a:t>
            </a:r>
            <a:r>
              <a:rPr lang="zh-TW" altLang="en-US" sz="2200" dirty="0"/>
              <a:t>者</a:t>
            </a:r>
            <a:r>
              <a:rPr lang="zh-TW" altLang="zh-TW" sz="2200" dirty="0" smtClean="0"/>
              <a:t>（</a:t>
            </a:r>
            <a:r>
              <a:rPr lang="en-US" altLang="zh-TW" sz="2200" dirty="0"/>
              <a:t>1</a:t>
            </a:r>
            <a:r>
              <a:rPr lang="zh-TW" altLang="zh-TW" sz="2200" dirty="0"/>
              <a:t>）擁有正常或矯正的視力和</a:t>
            </a:r>
            <a:r>
              <a:rPr lang="zh-TW" altLang="zh-TW" sz="2200" dirty="0" smtClean="0"/>
              <a:t>聽力（</a:t>
            </a:r>
            <a:r>
              <a:rPr lang="en-US" altLang="zh-TW" sz="2200" dirty="0"/>
              <a:t>2</a:t>
            </a:r>
            <a:r>
              <a:rPr lang="zh-TW" altLang="zh-TW" sz="2200" dirty="0"/>
              <a:t>）擁有</a:t>
            </a:r>
            <a:r>
              <a:rPr lang="en-US" altLang="zh-TW" sz="2200" dirty="0" smtClean="0"/>
              <a:t>正常的色覺</a:t>
            </a:r>
            <a:r>
              <a:rPr lang="zh-TW" altLang="zh-TW" sz="2200" dirty="0" smtClean="0"/>
              <a:t>（</a:t>
            </a:r>
            <a:r>
              <a:rPr lang="en-US" altLang="zh-TW" sz="2200" dirty="0"/>
              <a:t>3</a:t>
            </a:r>
            <a:r>
              <a:rPr lang="zh-TW" altLang="zh-TW" sz="2200" dirty="0"/>
              <a:t>）通過簡短測試以證明他們可以</a:t>
            </a:r>
            <a:r>
              <a:rPr lang="zh-TW" altLang="zh-TW" sz="2200" dirty="0" smtClean="0"/>
              <a:t>理解</a:t>
            </a:r>
            <a:r>
              <a:rPr lang="en-US" altLang="zh-TW" sz="2200" dirty="0" smtClean="0"/>
              <a:t>spearcon 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根據</a:t>
            </a:r>
            <a:r>
              <a:rPr lang="zh-TW" altLang="zh-TW" sz="2200" dirty="0"/>
              <a:t>納入標準排除了</a:t>
            </a:r>
            <a:r>
              <a:rPr lang="en-US" altLang="zh-TW" sz="2200" dirty="0"/>
              <a:t>4</a:t>
            </a:r>
            <a:r>
              <a:rPr lang="zh-TW" altLang="zh-TW" sz="2200" dirty="0"/>
              <a:t>名參與者</a:t>
            </a:r>
            <a:r>
              <a:rPr lang="zh-TW" altLang="zh-TW" sz="2200" dirty="0" smtClean="0"/>
              <a:t>，實驗</a:t>
            </a:r>
            <a:r>
              <a:rPr lang="zh-TW" altLang="zh-TW" sz="2200" dirty="0"/>
              <a:t>軟件的技術問題，另外</a:t>
            </a:r>
            <a:r>
              <a:rPr lang="en-US" altLang="zh-TW" sz="2200" dirty="0"/>
              <a:t>4</a:t>
            </a:r>
            <a:r>
              <a:rPr lang="zh-TW" altLang="zh-TW" sz="2200" dirty="0"/>
              <a:t>名參與者被排除</a:t>
            </a:r>
            <a:r>
              <a:rPr lang="zh-TW" altLang="zh-TW" sz="2200" dirty="0" smtClean="0"/>
              <a:t>在外</a:t>
            </a:r>
            <a:r>
              <a:rPr lang="zh-TW" altLang="en-US" sz="2200" dirty="0" smtClean="0"/>
              <a:t>，最後</a:t>
            </a:r>
            <a:r>
              <a:rPr lang="en-US" altLang="zh-TW" sz="2200" dirty="0" smtClean="0"/>
              <a:t>57</a:t>
            </a:r>
            <a:r>
              <a:rPr lang="zh-TW" altLang="en-US" sz="2200" dirty="0" smtClean="0"/>
              <a:t>名人員做測試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 smtClean="0"/>
              <a:t>Spearcon: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7</a:t>
            </a:r>
            <a:r>
              <a:rPr lang="zh-TW" altLang="zh-TW" sz="2200" dirty="0" smtClean="0"/>
              <a:t>男</a:t>
            </a:r>
            <a:r>
              <a:rPr lang="en-US" altLang="zh-TW" sz="2200" dirty="0" smtClean="0"/>
              <a:t>12</a:t>
            </a:r>
            <a:r>
              <a:rPr lang="zh-TW" altLang="zh-TW" sz="2200" dirty="0" smtClean="0"/>
              <a:t>女</a:t>
            </a:r>
            <a:r>
              <a:rPr lang="zh-TW" altLang="en-US" sz="2200" dirty="0" smtClean="0"/>
              <a:t>，</a:t>
            </a:r>
            <a:r>
              <a:rPr lang="en-US" altLang="zh-TW" sz="2200" dirty="0" smtClean="0"/>
              <a:t>19~26</a:t>
            </a:r>
            <a:r>
              <a:rPr lang="zh-TW" altLang="zh-TW" sz="2200" dirty="0" smtClean="0"/>
              <a:t>歲（</a:t>
            </a:r>
            <a:r>
              <a:rPr lang="en-US" altLang="zh-TW" sz="2200" dirty="0"/>
              <a:t>M = 21.74</a:t>
            </a:r>
            <a:r>
              <a:rPr lang="zh-TW" altLang="zh-TW" sz="2200" dirty="0"/>
              <a:t>，</a:t>
            </a:r>
            <a:r>
              <a:rPr lang="en-US" altLang="zh-TW" sz="2200" i="1" dirty="0"/>
              <a:t>SD = </a:t>
            </a:r>
            <a:r>
              <a:rPr lang="en-US" altLang="zh-TW" sz="2200" dirty="0"/>
              <a:t> 1.79</a:t>
            </a:r>
            <a:r>
              <a:rPr lang="zh-TW" altLang="zh-TW" sz="2200" dirty="0" smtClean="0"/>
              <a:t>）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en-US" altLang="zh-TW" sz="2200" dirty="0" smtClean="0"/>
              <a:t>HWD: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3</a:t>
            </a:r>
            <a:r>
              <a:rPr lang="zh-TW" altLang="zh-TW" sz="2200" dirty="0" smtClean="0"/>
              <a:t>男</a:t>
            </a:r>
            <a:r>
              <a:rPr lang="en-US" altLang="zh-TW" sz="2200" dirty="0" smtClean="0"/>
              <a:t>16</a:t>
            </a:r>
            <a:r>
              <a:rPr lang="zh-TW" altLang="zh-TW" sz="2200" dirty="0" smtClean="0"/>
              <a:t>女</a:t>
            </a:r>
            <a:r>
              <a:rPr lang="zh-TW" altLang="en-US" sz="2200" dirty="0" smtClean="0"/>
              <a:t>，</a:t>
            </a:r>
            <a:r>
              <a:rPr lang="en-US" altLang="zh-TW" sz="2200" dirty="0" smtClean="0"/>
              <a:t>18~25</a:t>
            </a:r>
            <a:r>
              <a:rPr lang="zh-TW" altLang="zh-TW" sz="2200" dirty="0" smtClean="0"/>
              <a:t>歲（</a:t>
            </a:r>
            <a:r>
              <a:rPr lang="en-US" altLang="zh-TW" sz="2200" i="1" dirty="0"/>
              <a:t>M</a:t>
            </a:r>
            <a:r>
              <a:rPr lang="en-US" altLang="zh-TW" sz="2200" dirty="0"/>
              <a:t>  = 20.74</a:t>
            </a:r>
            <a:r>
              <a:rPr lang="zh-TW" altLang="zh-TW" sz="2200" dirty="0"/>
              <a:t>，</a:t>
            </a:r>
            <a:r>
              <a:rPr lang="en-US" altLang="zh-TW" sz="2200" i="1" dirty="0"/>
              <a:t>SD</a:t>
            </a:r>
            <a:r>
              <a:rPr lang="en-US" altLang="zh-TW" sz="2200" dirty="0"/>
              <a:t>  = 1.82</a:t>
            </a:r>
            <a:r>
              <a:rPr lang="zh-TW" altLang="zh-TW" sz="2200" dirty="0" smtClean="0"/>
              <a:t>）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/>
          </a:p>
          <a:p>
            <a:pPr marL="0" indent="0">
              <a:buNone/>
            </a:pPr>
            <a:r>
              <a:rPr lang="en-US" altLang="zh-TW" sz="2200" dirty="0" smtClean="0"/>
              <a:t>Spearcon+ HWD</a:t>
            </a:r>
            <a:r>
              <a:rPr lang="en-US" altLang="zh-TW" sz="2200" dirty="0" smtClean="0"/>
              <a:t>: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9</a:t>
            </a:r>
            <a:r>
              <a:rPr lang="zh-TW" altLang="en-US" sz="2200" dirty="0" smtClean="0"/>
              <a:t>男</a:t>
            </a:r>
            <a:r>
              <a:rPr lang="en-US" altLang="zh-TW" sz="2200" dirty="0" smtClean="0"/>
              <a:t>10</a:t>
            </a:r>
            <a:r>
              <a:rPr lang="zh-TW" altLang="zh-TW" sz="2200" dirty="0" smtClean="0"/>
              <a:t>女</a:t>
            </a:r>
            <a:r>
              <a:rPr lang="zh-TW" altLang="en-US" sz="2200" dirty="0"/>
              <a:t>，</a:t>
            </a:r>
            <a:r>
              <a:rPr lang="en-US" altLang="zh-TW" sz="2200" dirty="0" smtClean="0"/>
              <a:t>19~24</a:t>
            </a:r>
            <a:r>
              <a:rPr lang="zh-TW" altLang="zh-TW" sz="2200" dirty="0" smtClean="0"/>
              <a:t>歲（</a:t>
            </a:r>
            <a:r>
              <a:rPr lang="en-US" altLang="zh-TW" sz="2200" i="1" dirty="0"/>
              <a:t>M</a:t>
            </a:r>
            <a:r>
              <a:rPr lang="en-US" altLang="zh-TW" sz="2200" dirty="0"/>
              <a:t>  = 21</a:t>
            </a:r>
            <a:r>
              <a:rPr lang="zh-TW" altLang="zh-TW" sz="2200" dirty="0"/>
              <a:t>，</a:t>
            </a:r>
            <a:r>
              <a:rPr lang="en-US" altLang="zh-TW" sz="2200" i="1" dirty="0"/>
              <a:t>SD</a:t>
            </a:r>
            <a:r>
              <a:rPr lang="en-US" altLang="zh-TW" sz="2200" dirty="0"/>
              <a:t>  = 1.49</a:t>
            </a:r>
            <a:r>
              <a:rPr lang="zh-TW" altLang="zh-TW" sz="2200" dirty="0" smtClean="0"/>
              <a:t>）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4617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Method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200" b="1" dirty="0" smtClean="0"/>
              <a:t>Hardware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坐在桌</a:t>
            </a:r>
            <a:r>
              <a:rPr lang="zh-TW" altLang="zh-TW" sz="2200" dirty="0"/>
              <a:t>前，</a:t>
            </a:r>
            <a:r>
              <a:rPr lang="en-US" altLang="zh-TW" sz="2200" dirty="0" smtClean="0"/>
              <a:t>面對24</a:t>
            </a:r>
            <a:r>
              <a:rPr lang="zh-TW" altLang="zh-TW" sz="2200" dirty="0"/>
              <a:t>英寸的</a:t>
            </a:r>
            <a:r>
              <a:rPr lang="en-US" altLang="zh-TW" sz="2200" dirty="0"/>
              <a:t>LCD</a:t>
            </a:r>
            <a:r>
              <a:rPr lang="zh-TW" altLang="zh-TW" sz="2200" dirty="0"/>
              <a:t>屏幕，該屏幕</a:t>
            </a:r>
            <a:r>
              <a:rPr lang="zh-TW" altLang="zh-TW" sz="2200" dirty="0" smtClean="0"/>
              <a:t>位於</a:t>
            </a:r>
            <a:r>
              <a:rPr lang="zh-TW" altLang="en-US" sz="2200" dirty="0" smtClean="0"/>
              <a:t>受測者</a:t>
            </a:r>
            <a:r>
              <a:rPr lang="zh-TW" altLang="zh-TW" sz="2200" dirty="0" smtClean="0"/>
              <a:t>前方</a:t>
            </a:r>
            <a:r>
              <a:rPr lang="en-US" altLang="zh-TW" sz="2200" dirty="0"/>
              <a:t>60</a:t>
            </a:r>
            <a:r>
              <a:rPr lang="zh-TW" altLang="zh-TW" sz="2200" dirty="0"/>
              <a:t>厘米</a:t>
            </a:r>
            <a:r>
              <a:rPr lang="zh-TW" altLang="zh-TW" sz="2200" dirty="0" smtClean="0"/>
              <a:t>處。桌子</a:t>
            </a:r>
            <a:r>
              <a:rPr lang="zh-TW" altLang="zh-TW" sz="2200" dirty="0"/>
              <a:t>上</a:t>
            </a:r>
            <a:r>
              <a:rPr lang="zh-TW" altLang="zh-TW" sz="2200" dirty="0" smtClean="0"/>
              <a:t>有</a:t>
            </a:r>
            <a:r>
              <a:rPr lang="zh-TW" altLang="en-US" sz="2200" dirty="0"/>
              <a:t>滑鼠</a:t>
            </a:r>
            <a:r>
              <a:rPr lang="zh-TW" altLang="zh-TW" sz="2200" dirty="0" smtClean="0"/>
              <a:t>和</a:t>
            </a:r>
            <a:r>
              <a:rPr lang="zh-TW" altLang="zh-TW" sz="2200" dirty="0"/>
              <a:t>鍵盤，用於報告監測任務期間患者的生命體徵水平；還有用於跟踪任務的觸控</a:t>
            </a:r>
            <a:r>
              <a:rPr lang="zh-TW" altLang="zh-TW" sz="2200" dirty="0" smtClean="0"/>
              <a:t>板</a:t>
            </a:r>
            <a:r>
              <a:rPr lang="en-US" altLang="zh-TW" sz="2200" dirty="0"/>
              <a:t>(Wacom, </a:t>
            </a:r>
            <a:r>
              <a:rPr lang="en-US" altLang="zh-TW" sz="2200" dirty="0" err="1"/>
              <a:t>Kazo</a:t>
            </a:r>
            <a:r>
              <a:rPr lang="en-US" altLang="zh-TW" sz="2200" dirty="0"/>
              <a:t>, Saitama, Japan) </a:t>
            </a:r>
            <a:r>
              <a:rPr lang="zh-TW" altLang="zh-TW" sz="2200" dirty="0" smtClean="0"/>
              <a:t>。</a:t>
            </a:r>
            <a:r>
              <a:rPr lang="zh-TW" altLang="zh-TW" sz="2200" dirty="0"/>
              <a:t>位於</a:t>
            </a:r>
            <a:r>
              <a:rPr lang="en-US" altLang="zh-TW" sz="2200" dirty="0"/>
              <a:t>LCD</a:t>
            </a:r>
            <a:r>
              <a:rPr lang="zh-TW" altLang="zh-TW" sz="2200" dirty="0"/>
              <a:t>屏幕上邊緣</a:t>
            </a:r>
            <a:r>
              <a:rPr lang="zh-TW" altLang="zh-TW" sz="2200" dirty="0" smtClean="0"/>
              <a:t>的</a:t>
            </a:r>
            <a:r>
              <a:rPr lang="zh-TW" altLang="en-US" sz="2200" dirty="0" smtClean="0"/>
              <a:t>攝影</a:t>
            </a:r>
            <a:r>
              <a:rPr lang="zh-TW" altLang="en-US" sz="2200" dirty="0"/>
              <a:t>機</a:t>
            </a:r>
            <a:r>
              <a:rPr lang="zh-TW" altLang="zh-TW" sz="2200" dirty="0" smtClean="0"/>
              <a:t>記錄了</a:t>
            </a:r>
            <a:r>
              <a:rPr lang="zh-TW" altLang="en-US" sz="2200" dirty="0" smtClean="0"/>
              <a:t>受測</a:t>
            </a:r>
            <a:r>
              <a:rPr lang="zh-TW" altLang="en-US" sz="2200" dirty="0"/>
              <a:t>者</a:t>
            </a:r>
            <a:r>
              <a:rPr lang="zh-TW" altLang="zh-TW" sz="2200" dirty="0" smtClean="0"/>
              <a:t>的</a:t>
            </a:r>
            <a:r>
              <a:rPr lang="zh-TW" altLang="zh-TW" sz="2200" dirty="0"/>
              <a:t>臉，以進行注視跟踪</a:t>
            </a:r>
            <a:r>
              <a:rPr lang="zh-TW" altLang="zh-TW" sz="2200" dirty="0" smtClean="0"/>
              <a:t>。腳踏板記錄</a:t>
            </a:r>
            <a:r>
              <a:rPr lang="zh-TW" altLang="zh-TW" sz="2200" dirty="0"/>
              <a:t>患者狀態的變化。</a:t>
            </a:r>
          </a:p>
          <a:p>
            <a:pPr marL="0" indent="0">
              <a:buNone/>
            </a:pPr>
            <a:r>
              <a:rPr lang="en-US" altLang="zh-TW" sz="2200" dirty="0" smtClean="0"/>
              <a:t>HWD</a:t>
            </a:r>
            <a:r>
              <a:rPr lang="zh-TW" altLang="zh-TW" sz="2200" dirty="0"/>
              <a:t>是</a:t>
            </a:r>
            <a:r>
              <a:rPr lang="en-US" altLang="zh-TW" sz="2200" dirty="0" err="1"/>
              <a:t>Vuzix</a:t>
            </a:r>
            <a:r>
              <a:rPr lang="en-US" altLang="zh-TW" sz="2200" dirty="0"/>
              <a:t> M100</a:t>
            </a:r>
            <a:r>
              <a:rPr lang="zh-TW" altLang="zh-TW" sz="2200" dirty="0"/>
              <a:t>不透明單眼</a:t>
            </a:r>
            <a:r>
              <a:rPr lang="en-US" altLang="zh-TW" sz="2200" dirty="0"/>
              <a:t>HWD</a:t>
            </a:r>
            <a:r>
              <a:rPr lang="zh-TW" altLang="zh-TW" sz="2200" dirty="0"/>
              <a:t>，其中</a:t>
            </a:r>
            <a:r>
              <a:rPr lang="zh-TW" altLang="zh-TW" sz="2200" dirty="0" smtClean="0"/>
              <a:t>包括聽筒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 smtClean="0"/>
              <a:t>(</a:t>
            </a:r>
            <a:r>
              <a:rPr lang="en-US" altLang="zh-TW" sz="2200" dirty="0" err="1"/>
              <a:t>Vuzix</a:t>
            </a:r>
            <a:r>
              <a:rPr lang="en-US" altLang="zh-TW" sz="2200" dirty="0"/>
              <a:t> Corporation, West Henrietta, USA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b="1" dirty="0" smtClean="0"/>
              <a:t>Software</a:t>
            </a:r>
          </a:p>
          <a:p>
            <a:pPr marL="0" indent="0">
              <a:buNone/>
            </a:pPr>
            <a:r>
              <a:rPr lang="zh-TW" altLang="zh-TW" sz="2200" dirty="0" smtClean="0"/>
              <a:t>定制的</a:t>
            </a:r>
            <a:r>
              <a:rPr lang="en-US" altLang="zh-TW" sz="2200" dirty="0" smtClean="0"/>
              <a:t>Java</a:t>
            </a:r>
            <a:r>
              <a:rPr lang="zh-TW" altLang="zh-TW" sz="2200" dirty="0" smtClean="0"/>
              <a:t>來播放監視方案。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在</a:t>
            </a:r>
            <a:r>
              <a:rPr lang="en-US" altLang="zh-TW" sz="2200" dirty="0" err="1" smtClean="0"/>
              <a:t>Vuzix</a:t>
            </a:r>
            <a:r>
              <a:rPr lang="en-US" altLang="zh-TW" sz="2200" dirty="0" smtClean="0"/>
              <a:t> M100</a:t>
            </a:r>
            <a:r>
              <a:rPr lang="zh-TW" altLang="zh-TW" sz="2200" dirty="0" smtClean="0"/>
              <a:t>上，通過</a:t>
            </a:r>
            <a:r>
              <a:rPr lang="en-US" altLang="zh-TW" sz="2200" dirty="0" err="1" smtClean="0"/>
              <a:t>wifi</a:t>
            </a:r>
            <a:r>
              <a:rPr lang="zh-TW" altLang="zh-TW" sz="2200" dirty="0" smtClean="0"/>
              <a:t>連接到</a:t>
            </a:r>
            <a:r>
              <a:rPr lang="en-US" altLang="zh-TW" sz="2200" dirty="0" smtClean="0"/>
              <a:t>Java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b="1" dirty="0" smtClean="0"/>
              <a:t>Displays</a:t>
            </a:r>
          </a:p>
          <a:p>
            <a:pPr marL="0" indent="0">
              <a:buNone/>
            </a:pPr>
            <a:r>
              <a:rPr lang="zh-TW" altLang="zh-TW" sz="2200" dirty="0" smtClean="0"/>
              <a:t>使用了用</a:t>
            </a:r>
            <a:r>
              <a:rPr lang="en-US" altLang="zh-TW" sz="2200" dirty="0" smtClean="0"/>
              <a:t>脈搏血氧儀</a:t>
            </a:r>
            <a:r>
              <a:rPr lang="zh-TW" altLang="zh-TW" sz="2200" dirty="0" smtClean="0"/>
              <a:t>測量</a:t>
            </a:r>
            <a:r>
              <a:rPr lang="zh-TW" altLang="en-US" sz="2200" dirty="0" smtClean="0"/>
              <a:t>心</a:t>
            </a:r>
            <a:r>
              <a:rPr lang="zh-TW" altLang="en-US" sz="2200" dirty="0"/>
              <a:t>律</a:t>
            </a:r>
            <a:r>
              <a:rPr lang="en-US" altLang="zh-TW" sz="2200" dirty="0" smtClean="0"/>
              <a:t>HR</a:t>
            </a:r>
            <a:r>
              <a:rPr lang="zh-TW" altLang="zh-TW" sz="2200" dirty="0" smtClean="0"/>
              <a:t>和</a:t>
            </a:r>
            <a:r>
              <a:rPr lang="zh-TW" altLang="en-US" sz="2200" dirty="0" smtClean="0"/>
              <a:t>血氧飽和度</a:t>
            </a:r>
            <a:r>
              <a:rPr lang="en-US" altLang="zh-TW" sz="2200" dirty="0" err="1" smtClean="0"/>
              <a:t>SpO</a:t>
            </a:r>
            <a:r>
              <a:rPr lang="en-US" altLang="zh-TW" sz="2200" dirty="0" smtClean="0"/>
              <a:t> </a:t>
            </a:r>
            <a:r>
              <a:rPr lang="en-US" altLang="zh-TW" sz="2200" baseline="-25000" dirty="0" smtClean="0"/>
              <a:t>2</a:t>
            </a:r>
            <a:r>
              <a:rPr lang="zh-TW" altLang="zh-TW" sz="2200" dirty="0" smtClean="0"/>
              <a:t>。</a:t>
            </a:r>
            <a:endParaRPr lang="en-US" altLang="zh-TW" sz="2200" b="1" dirty="0" smtClean="0"/>
          </a:p>
          <a:p>
            <a:pPr marL="0" indent="0">
              <a:buNone/>
            </a:pPr>
            <a:endParaRPr lang="zh-TW" altLang="en-US" sz="22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695" y="3234454"/>
            <a:ext cx="3259267" cy="319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Spearcon </a:t>
            </a:r>
            <a:r>
              <a:rPr lang="en-US" altLang="zh-TW" b="1" dirty="0"/>
              <a:t>display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200" dirty="0"/>
              <a:t>我們用抽象</a:t>
            </a:r>
            <a:r>
              <a:rPr lang="zh-TW" altLang="zh-TW" sz="2200" dirty="0" smtClean="0"/>
              <a:t>的</a:t>
            </a:r>
            <a:r>
              <a:rPr lang="zh-TW" altLang="en-US" sz="2200" dirty="0" smtClean="0"/>
              <a:t>音調代表了</a:t>
            </a:r>
            <a:r>
              <a:rPr lang="zh-TW" altLang="zh-TW" sz="2200" dirty="0" smtClean="0"/>
              <a:t>兩</a:t>
            </a:r>
            <a:r>
              <a:rPr lang="zh-TW" altLang="zh-TW" sz="2200" dirty="0"/>
              <a:t>個正常生命體</a:t>
            </a:r>
            <a:r>
              <a:rPr lang="zh-TW" altLang="zh-TW" sz="2200" dirty="0" smtClean="0"/>
              <a:t>徵</a:t>
            </a:r>
            <a:r>
              <a:rPr lang="en-US" altLang="zh-TW" sz="2200" dirty="0" smtClean="0"/>
              <a:t>:</a:t>
            </a:r>
            <a:r>
              <a:rPr lang="zh-TW" altLang="en-US" sz="2200" dirty="0" smtClean="0"/>
              <a:t>氧飽和</a:t>
            </a:r>
            <a:r>
              <a:rPr lang="zh-TW" altLang="zh-TW" sz="2200" dirty="0" smtClean="0"/>
              <a:t>正常</a:t>
            </a:r>
            <a:r>
              <a:rPr lang="zh-TW" altLang="en-US" sz="2200" dirty="0" smtClean="0"/>
              <a:t>、心律</a:t>
            </a:r>
            <a:r>
              <a:rPr lang="zh-TW" altLang="zh-TW" sz="2200" dirty="0" smtClean="0"/>
              <a:t>正常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抽象</a:t>
            </a:r>
            <a:r>
              <a:rPr lang="zh-TW" altLang="zh-TW" sz="2200" dirty="0"/>
              <a:t>音調由一個</a:t>
            </a:r>
            <a:r>
              <a:rPr lang="en-US" altLang="zh-TW" sz="2200" dirty="0"/>
              <a:t>200 </a:t>
            </a:r>
            <a:r>
              <a:rPr lang="en-US" altLang="zh-TW" sz="2200" dirty="0" smtClean="0"/>
              <a:t>Hz</a:t>
            </a:r>
            <a:r>
              <a:rPr lang="zh-TW" altLang="zh-TW" sz="2200" dirty="0" smtClean="0"/>
              <a:t>的</a:t>
            </a:r>
            <a:r>
              <a:rPr lang="zh-TW" altLang="zh-TW" sz="2200" dirty="0"/>
              <a:t>顫音循環組成，持續時間為</a:t>
            </a:r>
            <a:r>
              <a:rPr lang="en-US" altLang="zh-TW" sz="2200" dirty="0"/>
              <a:t>500 </a:t>
            </a:r>
            <a:r>
              <a:rPr lang="en-US" altLang="zh-TW" sz="2200" dirty="0" err="1" smtClean="0"/>
              <a:t>ms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個</a:t>
            </a:r>
            <a:r>
              <a:rPr lang="zh-TW" altLang="zh-TW" sz="2200" dirty="0"/>
              <a:t>序列的開頭都包含了一個提示音，持續時間為</a:t>
            </a:r>
            <a:r>
              <a:rPr lang="en-US" altLang="zh-TW" sz="2200" dirty="0"/>
              <a:t>750 </a:t>
            </a:r>
            <a:r>
              <a:rPr lang="en-US" altLang="zh-TW" sz="2200" dirty="0" err="1"/>
              <a:t>ms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zh-TW" sz="2200" dirty="0" smtClean="0"/>
              <a:t>我們</a:t>
            </a:r>
            <a:r>
              <a:rPr lang="zh-TW" altLang="zh-TW" sz="2200" dirty="0"/>
              <a:t>在提示音和第一個患者</a:t>
            </a:r>
            <a:r>
              <a:rPr lang="en-US" altLang="zh-TW" sz="2200" dirty="0" err="1"/>
              <a:t>spearcon</a:t>
            </a:r>
            <a:r>
              <a:rPr lang="zh-TW" altLang="zh-TW" sz="2200" dirty="0"/>
              <a:t>之間使用了</a:t>
            </a:r>
            <a:r>
              <a:rPr lang="en-US" altLang="zh-TW" sz="2200" dirty="0"/>
              <a:t>1000 </a:t>
            </a:r>
            <a:r>
              <a:rPr lang="en-US" altLang="zh-TW" sz="2200" dirty="0" err="1"/>
              <a:t>ms</a:t>
            </a:r>
            <a:r>
              <a:rPr lang="zh-TW" altLang="zh-TW" sz="2200" dirty="0"/>
              <a:t>的間隔，在不同患者之間使用了</a:t>
            </a:r>
            <a:r>
              <a:rPr lang="en-US" altLang="zh-TW" sz="2200" dirty="0"/>
              <a:t>800 </a:t>
            </a:r>
            <a:r>
              <a:rPr lang="en-US" altLang="zh-TW" sz="2200" dirty="0" err="1"/>
              <a:t>ms</a:t>
            </a:r>
            <a:r>
              <a:rPr lang="zh-TW" altLang="zh-TW" sz="2200" dirty="0" smtClean="0"/>
              <a:t>的間隔時間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020" y="3804640"/>
            <a:ext cx="8875955" cy="29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1133</Words>
  <Application>Microsoft Office PowerPoint</Application>
  <PresentationFormat>寬螢幕</PresentationFormat>
  <Paragraphs>89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Office 佈景主題</vt:lpstr>
      <vt:lpstr>Supporting multiple patient monitoring with head-worn displays and spearcons 頭戴式顯示器和Spearcon對多個患者監護</vt:lpstr>
      <vt:lpstr>Introduction</vt:lpstr>
      <vt:lpstr>Introduction</vt:lpstr>
      <vt:lpstr>Introduction</vt:lpstr>
      <vt:lpstr>Introduction</vt:lpstr>
      <vt:lpstr>Introduction</vt:lpstr>
      <vt:lpstr>Method-Participants</vt:lpstr>
      <vt:lpstr>Method</vt:lpstr>
      <vt:lpstr>Spearcon display</vt:lpstr>
      <vt:lpstr>Head-worn display</vt:lpstr>
      <vt:lpstr>Instruction phase</vt:lpstr>
      <vt:lpstr>Results</vt:lpstr>
      <vt:lpstr>Results</vt:lpstr>
      <vt:lpstr>Results</vt:lpstr>
      <vt:lpstr>Discussion</vt:lpstr>
      <vt:lpstr>Conclusions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multiple patient monitoring with head-worn displays and spearcons 頭戴式顯示器和Spearcon支持多個患者監護</dc:title>
  <dc:creator>彭詩芸</dc:creator>
  <cp:lastModifiedBy>彭詩芸</cp:lastModifiedBy>
  <cp:revision>33</cp:revision>
  <dcterms:created xsi:type="dcterms:W3CDTF">2019-09-26T11:26:07Z</dcterms:created>
  <dcterms:modified xsi:type="dcterms:W3CDTF">2019-09-26T18:20:20Z</dcterms:modified>
</cp:coreProperties>
</file>